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73" r:id="rId3"/>
    <p:sldId id="258" r:id="rId4"/>
    <p:sldId id="278" r:id="rId5"/>
    <p:sldId id="279" r:id="rId6"/>
    <p:sldId id="275" r:id="rId7"/>
    <p:sldId id="262" r:id="rId8"/>
    <p:sldId id="263" r:id="rId9"/>
    <p:sldId id="264" r:id="rId10"/>
    <p:sldId id="267" r:id="rId11"/>
    <p:sldId id="281" r:id="rId12"/>
    <p:sldId id="270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11" autoAdjust="0"/>
    <p:restoredTop sz="94660"/>
  </p:normalViewPr>
  <p:slideViewPr>
    <p:cSldViewPr>
      <p:cViewPr varScale="1">
        <p:scale>
          <a:sx n="109" d="100"/>
          <a:sy n="109" d="100"/>
        </p:scale>
        <p:origin x="-154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A49471-937B-4112-B3AF-CDA84AA793F4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896215-683E-4AD0-85E8-D1FB751CD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1FF55-3541-4EF4-9B1C-F382ABBD646C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88F3E-9ADC-414A-B88B-B9FD8BCFA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1AFE5-8815-4B7F-AB85-C14F763CE81F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3FFC-E8AD-473D-BF56-C925C60FF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0989C-5E95-4001-88BF-A3A5A16E063C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C1E5E-B896-435B-BEBA-1E25EB20C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F05B2E-B00A-49E2-AC9B-E3499CB4A194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017909-8796-4E33-8FB3-8D8E92FBC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36977-9A9F-4A49-8588-B6461EF0D603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2E304-691B-4196-A0BA-5ED718525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37538-EF62-4A86-ADC9-8C8495778E64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F675-104F-431F-A50A-084982C9C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12B8A-DE43-4AEE-A2A0-2F28BBA1FD4D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B2459-08B0-4316-B458-A4B48C05D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1EDEF2-AF69-4BE7-9AF2-9D9061A79392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2AB451-A192-48CB-AF80-3D64072E7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6BE-EEDE-412A-8118-232C0C89F5E0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0AE32-714B-4E63-91E3-B69ED6541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DB76E0-BB7D-4C29-B32F-7EA001A86340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F1C2C5-2C7C-4C50-8558-61B7AB955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5BD8195-359E-48A9-94D9-225F7F464107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903A765A-3032-4F03-B827-849591F54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47" r:id="rId2"/>
    <p:sldLayoutId id="2147483855" r:id="rId3"/>
    <p:sldLayoutId id="2147483848" r:id="rId4"/>
    <p:sldLayoutId id="2147483849" r:id="rId5"/>
    <p:sldLayoutId id="2147483850" r:id="rId6"/>
    <p:sldLayoutId id="2147483856" r:id="rId7"/>
    <p:sldLayoutId id="2147483851" r:id="rId8"/>
    <p:sldLayoutId id="2147483857" r:id="rId9"/>
    <p:sldLayoutId id="2147483852" r:id="rId10"/>
    <p:sldLayoutId id="21474838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Альебрт\Рабочий стол\ОБЛОЖКА\DSC0863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482694">
            <a:off x="2840742" y="745272"/>
            <a:ext cx="5845623" cy="425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Альебрт\Рабочий стол\ОБЛОЖКА\DSC0863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472" y="2786058"/>
            <a:ext cx="5000660" cy="364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Альебрт\Рабочий стол\ОБЛОЖКА\DSC0863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0940236">
            <a:off x="2663747" y="481156"/>
            <a:ext cx="4110809" cy="585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357188"/>
            <a:ext cx="749776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рубрике 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ЮБИЛЕИ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1285875" y="928688"/>
            <a:ext cx="7572375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400" b="1" i="1"/>
          </a:p>
          <a:p>
            <a:r>
              <a:rPr lang="ru-RU" sz="1400" b="1" i="1"/>
              <a:t>Попова Т.А. </a:t>
            </a:r>
            <a:r>
              <a:rPr lang="ru-RU" sz="1400"/>
              <a:t>Юбилейное Grand pas [–  С.</a:t>
            </a:r>
            <a:r>
              <a:rPr lang="en-US" sz="1400"/>
              <a:t> 68</a:t>
            </a:r>
            <a:r>
              <a:rPr lang="ru-RU" sz="1400"/>
              <a:t>–</a:t>
            </a:r>
            <a:r>
              <a:rPr lang="en-US" sz="1400"/>
              <a:t>71</a:t>
            </a:r>
            <a:r>
              <a:rPr lang="ru-RU" sz="1400"/>
              <a:t>]</a:t>
            </a:r>
          </a:p>
          <a:p>
            <a:r>
              <a:rPr lang="ru-RU" sz="1200"/>
              <a:t>К двадцатилетию  Казанского</a:t>
            </a:r>
          </a:p>
          <a:p>
            <a:r>
              <a:rPr lang="ru-RU" sz="1200"/>
              <a:t>хореографического училища</a:t>
            </a:r>
            <a:endParaRPr lang="ru-RU" sz="1400"/>
          </a:p>
          <a:p>
            <a:endParaRPr lang="ru-RU" sz="1400" b="1" i="1"/>
          </a:p>
          <a:p>
            <a:endParaRPr lang="ru-RU" sz="1400" b="1" i="1"/>
          </a:p>
          <a:p>
            <a:endParaRPr lang="ru-RU" sz="1400" b="1" i="1"/>
          </a:p>
          <a:p>
            <a:endParaRPr lang="ru-RU" sz="1400" b="1" i="1"/>
          </a:p>
          <a:p>
            <a:endParaRPr lang="ru-RU" sz="1400" b="1" i="1"/>
          </a:p>
          <a:p>
            <a:r>
              <a:rPr lang="ru-RU" sz="1400" b="1" i="1"/>
              <a:t>Счастье творчества </a:t>
            </a:r>
            <a:r>
              <a:rPr lang="ru-RU" sz="1400"/>
              <a:t>[–  С. </a:t>
            </a:r>
            <a:r>
              <a:rPr lang="en-US" sz="1400"/>
              <a:t>72</a:t>
            </a:r>
            <a:r>
              <a:rPr lang="ru-RU" sz="1400"/>
              <a:t>]</a:t>
            </a:r>
          </a:p>
          <a:p>
            <a:r>
              <a:rPr lang="ru-RU" sz="1200"/>
              <a:t>К юбилею Э.К. Ахметовой</a:t>
            </a:r>
          </a:p>
          <a:p>
            <a:endParaRPr lang="ru-RU" sz="1400"/>
          </a:p>
          <a:p>
            <a:endParaRPr lang="ru-RU" sz="1400"/>
          </a:p>
          <a:p>
            <a:endParaRPr lang="ru-RU" sz="1400"/>
          </a:p>
          <a:p>
            <a:endParaRPr lang="ru-RU" sz="1400"/>
          </a:p>
          <a:p>
            <a:endParaRPr lang="ru-RU" sz="1400"/>
          </a:p>
          <a:p>
            <a:endParaRPr lang="ru-RU" sz="1400"/>
          </a:p>
          <a:p>
            <a:endParaRPr lang="ru-RU" sz="1400"/>
          </a:p>
          <a:p>
            <a:r>
              <a:rPr lang="ru-RU" sz="1400" b="1" i="1"/>
              <a:t> </a:t>
            </a:r>
            <a:endParaRPr lang="ru-RU" sz="1400"/>
          </a:p>
          <a:p>
            <a:pPr algn="ctr"/>
            <a:r>
              <a:rPr lang="ru-RU" sz="1400" b="1" i="1"/>
              <a:t>                                                 </a:t>
            </a:r>
          </a:p>
          <a:p>
            <a:pPr algn="ctr"/>
            <a:r>
              <a:rPr lang="ru-RU" sz="1400" b="1" i="1"/>
              <a:t>                                                  Артист редкого дарования </a:t>
            </a:r>
            <a:r>
              <a:rPr lang="ru-RU" sz="1400"/>
              <a:t>[–  С. </a:t>
            </a:r>
            <a:r>
              <a:rPr lang="en-US" sz="1400"/>
              <a:t>73</a:t>
            </a:r>
            <a:r>
              <a:rPr lang="ru-RU" sz="1400"/>
              <a:t>–</a:t>
            </a:r>
            <a:r>
              <a:rPr lang="en-US" sz="1400"/>
              <a:t>74</a:t>
            </a:r>
            <a:r>
              <a:rPr lang="ru-RU" sz="1400"/>
              <a:t>]</a:t>
            </a:r>
          </a:p>
          <a:p>
            <a:pPr algn="ctr"/>
            <a:r>
              <a:rPr lang="ru-RU" sz="1400"/>
              <a:t>                                 К юбилею Э.У. Заляльдинова</a:t>
            </a:r>
          </a:p>
          <a:p>
            <a:r>
              <a:rPr lang="ru-RU" sz="1400">
                <a:latin typeface="Arial Narrow" pitchFamily="34" charset="0"/>
              </a:rPr>
              <a:t> </a:t>
            </a:r>
          </a:p>
          <a:p>
            <a:pPr eaLnBrk="0" hangingPunct="0"/>
            <a:endParaRPr lang="ru-RU" sz="800"/>
          </a:p>
          <a:p>
            <a:pPr eaLnBrk="0" hangingPunct="0"/>
            <a:endParaRPr lang="ru-RU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928688" y="6345238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  <a:hlinkClick r:id="rId2" action="ppaction://hlinksldjump"/>
              </a:rPr>
              <a:t>К оглавлению</a:t>
            </a:r>
            <a:endParaRPr lang="ru-RU" b="1">
              <a:latin typeface="Century Gothic" pitchFamily="34" charset="0"/>
            </a:endParaRPr>
          </a:p>
        </p:txBody>
      </p:sp>
      <p:pic>
        <p:nvPicPr>
          <p:cNvPr id="15365" name="Picture 1" descr="E:\Alexey 2013\Журнал\prezent\08.Юбилеи\ahmet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500313"/>
            <a:ext cx="2786063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3929063"/>
            <a:ext cx="17748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3" descr="E:\Alexey 2013\Журнал\КОВ.13.№1\КОВ_13_1  9июня Отредактировано\07.Памятная дата\Попова_р\Фото1_здание училищ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428625"/>
            <a:ext cx="2481263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42875"/>
            <a:ext cx="7497763" cy="1143000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рубрике </a:t>
            </a:r>
            <a:r>
              <a:rPr lang="ru-RU" sz="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ПАМЯТНАЯ ДАТА</a:t>
            </a:r>
            <a:endParaRPr lang="ru-RU" sz="1800" dirty="0"/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571625" y="4143375"/>
            <a:ext cx="6786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525" algn="just"/>
            <a:r>
              <a:rPr lang="ru-RU" sz="1400" b="1" i="1">
                <a:ea typeface="Times New Roman" pitchFamily="18" charset="0"/>
                <a:cs typeface="Arial" charset="0"/>
              </a:rPr>
              <a:t>Файзрахманова Л.Т. </a:t>
            </a:r>
            <a:r>
              <a:rPr lang="ru-RU" sz="1400">
                <a:ea typeface="Times New Roman" pitchFamily="18" charset="0"/>
                <a:cs typeface="Arial" charset="0"/>
              </a:rPr>
              <a:t>Памяти Георгия Михайловича Кантора [–  С.</a:t>
            </a:r>
            <a:r>
              <a:rPr lang="en-US" sz="1400">
                <a:ea typeface="Times New Roman" pitchFamily="18" charset="0"/>
                <a:cs typeface="Arial" charset="0"/>
              </a:rPr>
              <a:t> 75</a:t>
            </a:r>
            <a:r>
              <a:rPr lang="ru-RU" sz="1400">
                <a:ea typeface="Times New Roman" pitchFamily="18" charset="0"/>
                <a:cs typeface="Arial" charset="0"/>
              </a:rPr>
              <a:t>–</a:t>
            </a:r>
            <a:r>
              <a:rPr lang="en-US" sz="1400">
                <a:ea typeface="Times New Roman" pitchFamily="18" charset="0"/>
                <a:cs typeface="Arial" charset="0"/>
              </a:rPr>
              <a:t>80</a:t>
            </a:r>
            <a:r>
              <a:rPr lang="ru-RU" sz="1400">
                <a:ea typeface="Times New Roman" pitchFamily="18" charset="0"/>
                <a:cs typeface="Arial" charset="0"/>
              </a:rPr>
              <a:t>]</a:t>
            </a: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143000" y="6072188"/>
            <a:ext cx="1781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entury Gothic" pitchFamily="34" charset="0"/>
                <a:hlinkClick r:id="rId2" action="ppaction://hlinksldjump"/>
              </a:rPr>
              <a:t>К оглавлению</a:t>
            </a:r>
            <a:endParaRPr lang="ru-RU" b="1">
              <a:latin typeface="Century Gothic" pitchFamily="34" charset="0"/>
            </a:endParaRPr>
          </a:p>
        </p:txBody>
      </p:sp>
      <p:pic>
        <p:nvPicPr>
          <p:cNvPr id="16389" name="Picture 2" descr="Kan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428750"/>
            <a:ext cx="1571625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285875" y="1143000"/>
            <a:ext cx="735806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b="1" i="1" cap="all" dirty="0">
                <a:latin typeface="Arial Narrow" pitchFamily="34" charset="0"/>
              </a:rPr>
              <a:t> </a:t>
            </a:r>
            <a:endParaRPr lang="ru-RU" sz="1400" dirty="0">
              <a:latin typeface="Arial Narrow" pitchFamily="34" charset="0"/>
            </a:endParaRPr>
          </a:p>
          <a:p>
            <a:pPr fontAlgn="ctr">
              <a:defRPr/>
            </a:pPr>
            <a:r>
              <a:rPr lang="ru-RU" sz="1400" b="1" i="1" dirty="0" err="1"/>
              <a:t>Блинова</a:t>
            </a:r>
            <a:r>
              <a:rPr lang="ru-RU" sz="1400" b="1" i="1" dirty="0"/>
              <a:t> Юлия </a:t>
            </a:r>
            <a:r>
              <a:rPr lang="ru-RU" sz="1400" b="1" i="1" dirty="0" err="1"/>
              <a:t>Лорэнсовна</a:t>
            </a:r>
            <a:r>
              <a:rPr lang="ru-RU" sz="1400" b="1" i="1" dirty="0"/>
              <a:t> </a:t>
            </a:r>
            <a:r>
              <a:rPr lang="ru-RU" sz="1400" dirty="0"/>
              <a:t>– кандидат психологических наук, доцент Института филологии и искусств Казанского (Приволжского) федерального университета.</a:t>
            </a:r>
          </a:p>
          <a:p>
            <a:pPr fontAlgn="ctr">
              <a:defRPr/>
            </a:pPr>
            <a:r>
              <a:rPr lang="ru-RU" sz="1400" dirty="0"/>
              <a:t> </a:t>
            </a:r>
          </a:p>
          <a:p>
            <a:pPr fontAlgn="ctr">
              <a:defRPr/>
            </a:pPr>
            <a:r>
              <a:rPr lang="ru-RU" sz="1400" b="1" i="1" dirty="0" err="1"/>
              <a:t>Гоптарев</a:t>
            </a:r>
            <a:r>
              <a:rPr lang="ru-RU" sz="1400" b="1" i="1" dirty="0"/>
              <a:t> Владимир Николаевич</a:t>
            </a:r>
            <a:r>
              <a:rPr lang="ru-RU" sz="1400" i="1" dirty="0"/>
              <a:t> – </a:t>
            </a:r>
            <a:r>
              <a:rPr lang="ru-RU" sz="1400" dirty="0"/>
              <a:t>кандидат педагогических наук, декан Института дополнительного профессионального образования (повышения квалификации) специалистов социокультурной сферы и искусства РТ, доцент Казанской государственной консерватории (академии) им. Н.Г. </a:t>
            </a:r>
            <a:r>
              <a:rPr lang="ru-RU" sz="1400" dirty="0" err="1"/>
              <a:t>Жиганова</a:t>
            </a:r>
            <a:r>
              <a:rPr lang="ru-RU" sz="1400" dirty="0"/>
              <a:t>.</a:t>
            </a:r>
          </a:p>
          <a:p>
            <a:pPr fontAlgn="ctr"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r>
              <a:rPr lang="ru-RU" sz="1400" b="1" i="1" dirty="0"/>
              <a:t>Егорова Людмила, </a:t>
            </a:r>
            <a:r>
              <a:rPr lang="ru-RU" sz="1400" dirty="0"/>
              <a:t>музыковед, преподаватель теоретических дисциплин музыкальной школы для одаренных детей, г. </a:t>
            </a:r>
            <a:r>
              <a:rPr lang="ru-RU" sz="1400" dirty="0" err="1"/>
              <a:t>Лод</a:t>
            </a:r>
            <a:r>
              <a:rPr lang="ru-RU" sz="1400" dirty="0"/>
              <a:t>, Израиль.</a:t>
            </a:r>
          </a:p>
          <a:p>
            <a:pPr>
              <a:defRPr/>
            </a:pPr>
            <a:r>
              <a:rPr lang="ru-RU" sz="1400" i="1" dirty="0"/>
              <a:t> </a:t>
            </a:r>
            <a:endParaRPr lang="ru-RU" sz="1400" dirty="0"/>
          </a:p>
          <a:p>
            <a:pPr>
              <a:defRPr/>
            </a:pPr>
            <a:r>
              <a:rPr lang="ru-RU" sz="1400" b="1" i="1" dirty="0"/>
              <a:t>Зеленкова Елена Васильевна</a:t>
            </a:r>
            <a:r>
              <a:rPr lang="ru-RU" sz="1400" dirty="0"/>
              <a:t> – доцент Казанской государственной консерватории (академии) им. Н.Г. </a:t>
            </a:r>
            <a:r>
              <a:rPr lang="ru-RU" sz="1400" dirty="0" err="1"/>
              <a:t>Жиганова</a:t>
            </a:r>
            <a:r>
              <a:rPr lang="ru-RU" sz="1400" dirty="0"/>
              <a:t>.</a:t>
            </a:r>
          </a:p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r>
              <a:rPr lang="ru-RU" sz="1400" b="1" i="1" dirty="0"/>
              <a:t>Иванова Татьяна Юрьевна</a:t>
            </a:r>
            <a:r>
              <a:rPr lang="ru-RU" sz="1400" i="1" dirty="0"/>
              <a:t> – </a:t>
            </a:r>
            <a:r>
              <a:rPr lang="ru-RU" sz="1400" dirty="0"/>
              <a:t>заместитель директора Казанского музыкального колледжа им. И.В. </a:t>
            </a:r>
            <a:r>
              <a:rPr lang="ru-RU" sz="1400" dirty="0" err="1"/>
              <a:t>Аухадеева</a:t>
            </a:r>
            <a:r>
              <a:rPr lang="ru-RU" sz="1400" dirty="0"/>
              <a:t>, преподаватель Казанской государственной консерватории (академии) им. Н.Г. </a:t>
            </a:r>
            <a:r>
              <a:rPr lang="ru-RU" sz="1400" dirty="0" err="1"/>
              <a:t>Жиганова</a:t>
            </a:r>
            <a:r>
              <a:rPr lang="ru-RU" sz="1400" dirty="0"/>
              <a:t>.</a:t>
            </a:r>
          </a:p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r>
              <a:rPr lang="ru-RU" sz="1400" b="1" i="1" dirty="0" err="1"/>
              <a:t>Кабучева</a:t>
            </a:r>
            <a:r>
              <a:rPr lang="ru-RU" sz="1400" b="1" i="1" dirty="0"/>
              <a:t> Земфира </a:t>
            </a:r>
            <a:r>
              <a:rPr lang="ru-RU" sz="1400" b="1" i="1" dirty="0" err="1"/>
              <a:t>Анваровна</a:t>
            </a:r>
            <a:r>
              <a:rPr lang="ru-RU" sz="1400" dirty="0"/>
              <a:t> – преподаватель </a:t>
            </a:r>
            <a:r>
              <a:rPr lang="ru-RU" sz="1400" dirty="0" err="1"/>
              <a:t>Тетюшской</a:t>
            </a:r>
            <a:r>
              <a:rPr lang="ru-RU" sz="1400" dirty="0"/>
              <a:t> детской школы искусств РТ. </a:t>
            </a:r>
          </a:p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r>
              <a:rPr lang="ru-RU" sz="1400" dirty="0"/>
              <a:t> 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928688" y="6072188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  <a:hlinkClick r:id="rId2" action="ppaction://hlinksldjump"/>
              </a:rPr>
              <a:t>К оглавлению</a:t>
            </a:r>
            <a:endParaRPr lang="ru-RU" b="1">
              <a:latin typeface="Century Gothic" pitchFamily="34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7858125" y="6072188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  <a:hlinkClick r:id="rId3" action="ppaction://hlinksldjump"/>
              </a:rPr>
              <a:t>далее</a:t>
            </a:r>
            <a:endParaRPr lang="ru-RU" b="1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313" y="285750"/>
            <a:ext cx="2036762" cy="3698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1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АВТОРЫ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285875" y="214313"/>
            <a:ext cx="7215188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1400">
              <a:latin typeface="Arial Narrow" pitchFamily="34" charset="0"/>
            </a:endParaRPr>
          </a:p>
          <a:p>
            <a:r>
              <a:rPr lang="ru-RU" sz="1400">
                <a:latin typeface="Arial Narrow" pitchFamily="34" charset="0"/>
              </a:rPr>
              <a:t> </a:t>
            </a:r>
          </a:p>
          <a:p>
            <a:r>
              <a:rPr lang="ru-RU" sz="1400" b="1" i="1"/>
              <a:t>Логинова Елена Владимировна – </a:t>
            </a:r>
            <a:r>
              <a:rPr lang="ru-RU" sz="1400" i="1"/>
              <a:t> </a:t>
            </a:r>
            <a:r>
              <a:rPr lang="ru-RU" sz="1400"/>
              <a:t>методист Детской школы искусств №4 города Волгограда.</a:t>
            </a:r>
          </a:p>
          <a:p>
            <a:r>
              <a:rPr lang="ru-RU" sz="1400"/>
              <a:t> </a:t>
            </a:r>
          </a:p>
          <a:p>
            <a:r>
              <a:rPr lang="ru-RU" sz="1400" b="1" i="1"/>
              <a:t>Попова</a:t>
            </a:r>
            <a:r>
              <a:rPr lang="ru-RU" sz="1400"/>
              <a:t> </a:t>
            </a:r>
            <a:r>
              <a:rPr lang="ru-RU" sz="1400" b="1" i="1"/>
              <a:t>Татьяна Александровна</a:t>
            </a:r>
            <a:r>
              <a:rPr lang="ru-RU" sz="1400" i="1"/>
              <a:t> – </a:t>
            </a:r>
            <a:r>
              <a:rPr lang="ru-RU" sz="1400"/>
              <a:t>заместитель директора Казанского хореографического училища. </a:t>
            </a:r>
          </a:p>
          <a:p>
            <a:r>
              <a:rPr lang="ru-RU" sz="1400"/>
              <a:t> </a:t>
            </a:r>
          </a:p>
          <a:p>
            <a:r>
              <a:rPr lang="ru-RU" sz="1400" b="1" i="1"/>
              <a:t>Сарварова Лилия Ильдусовна,</a:t>
            </a:r>
            <a:r>
              <a:rPr lang="ru-RU" sz="1400"/>
              <a:t> </a:t>
            </a:r>
            <a:r>
              <a:rPr lang="ru-RU" sz="1400" b="1"/>
              <a:t>–</a:t>
            </a:r>
            <a:r>
              <a:rPr lang="ru-RU" sz="1400"/>
              <a:t> кандидат искусствоведения, доцент, заведующая кафедрой Казанской государственной консерватории (академии) им. Н.Г. Жиганова.</a:t>
            </a:r>
          </a:p>
          <a:p>
            <a:r>
              <a:rPr lang="ru-RU" sz="1400"/>
              <a:t> </a:t>
            </a:r>
          </a:p>
          <a:p>
            <a:r>
              <a:rPr lang="ru-RU" sz="1400" b="1" i="1"/>
              <a:t>Серёгина Надежда Михайловна</a:t>
            </a:r>
            <a:r>
              <a:rPr lang="ru-RU" sz="1400" i="1"/>
              <a:t> – </a:t>
            </a:r>
            <a:r>
              <a:rPr lang="ru-RU" sz="1400"/>
              <a:t>кандидат философских наук, профессор, заведующая кафедрой Казанской государственной консерватории (академии) им. Н.Г. Жиганова.</a:t>
            </a:r>
          </a:p>
          <a:p>
            <a:r>
              <a:rPr lang="ru-RU" sz="1400"/>
              <a:t> </a:t>
            </a:r>
          </a:p>
          <a:p>
            <a:pPr fontAlgn="ctr"/>
            <a:r>
              <a:rPr lang="ru-RU" sz="1400" b="1" i="1"/>
              <a:t>Файзрахманова Ляля Тагировна</a:t>
            </a:r>
            <a:r>
              <a:rPr lang="ru-RU" sz="1400" i="1"/>
              <a:t> – </a:t>
            </a:r>
            <a:r>
              <a:rPr lang="ru-RU" sz="1400"/>
              <a:t>кандидат педагогических наук, заслуженный деятель искусств РТ, доцент Института филологии и искусств Казанского (Приволжского) федерального университета.</a:t>
            </a:r>
          </a:p>
          <a:p>
            <a:pPr fontAlgn="ctr"/>
            <a:r>
              <a:rPr lang="ru-RU" sz="1400"/>
              <a:t> </a:t>
            </a:r>
          </a:p>
          <a:p>
            <a:r>
              <a:rPr lang="ru-RU" sz="1400" b="1" i="1"/>
              <a:t>Файзулаева Маргарита Павловна </a:t>
            </a:r>
            <a:r>
              <a:rPr lang="ru-RU" sz="1400" i="1"/>
              <a:t>– </a:t>
            </a:r>
            <a:r>
              <a:rPr lang="ru-RU" sz="1400"/>
              <a:t> кандидат искусствоведения, заслуженный деятель искусств РФ и РТ, профессор Казанского государственного университета культуры и искусств. </a:t>
            </a:r>
          </a:p>
          <a:p>
            <a:endParaRPr lang="ru-RU" sz="1400"/>
          </a:p>
          <a:p>
            <a:r>
              <a:rPr lang="ru-RU" sz="1400" b="1" i="1"/>
              <a:t>Филиппова Елена Валентиновна</a:t>
            </a:r>
            <a:r>
              <a:rPr lang="ru-RU" sz="1400"/>
              <a:t> – преподаватель Тетюшской детской школы искусств РТ.</a:t>
            </a:r>
          </a:p>
          <a:p>
            <a:endParaRPr lang="ru-RU" sz="1400"/>
          </a:p>
          <a:p>
            <a:r>
              <a:rPr lang="ru-RU" sz="1400"/>
              <a:t> 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928688" y="6072188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  <a:hlinkClick r:id="rId2" action="ppaction://hlinksldjump"/>
              </a:rPr>
              <a:t>К оглавлению</a:t>
            </a:r>
            <a:endParaRPr lang="ru-RU" b="1">
              <a:latin typeface="Century Gothic" pitchFamily="34" charset="0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6715125" y="6072188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  <a:hlinkClick r:id="rId3" action="ppaction://hlinksldjump"/>
              </a:rPr>
              <a:t>назад</a:t>
            </a:r>
            <a:endParaRPr lang="ru-RU" b="1">
              <a:latin typeface="Century Gothic" pitchFamily="34" charset="0"/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7858125" y="6072188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  <a:hlinkClick r:id="rId4" action="ppaction://hlinksldjump"/>
              </a:rPr>
              <a:t>далее</a:t>
            </a:r>
            <a:endParaRPr lang="ru-RU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428750" y="285750"/>
            <a:ext cx="7286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1400" dirty="0">
              <a:latin typeface="Arial Narrow" pitchFamily="34" charset="0"/>
            </a:endParaRPr>
          </a:p>
          <a:p>
            <a:pPr>
              <a:defRPr/>
            </a:pPr>
            <a:r>
              <a:rPr lang="ru-RU" sz="1400" b="1" i="1" cap="all" dirty="0">
                <a:latin typeface="Arial Narrow" pitchFamily="34" charset="0"/>
              </a:rPr>
              <a:t> </a:t>
            </a:r>
            <a:endParaRPr lang="ru-RU" sz="1400" dirty="0">
              <a:latin typeface="Arial Narrow" pitchFamily="34" charset="0"/>
            </a:endParaRPr>
          </a:p>
          <a:p>
            <a:pPr>
              <a:defRPr/>
            </a:pPr>
            <a:r>
              <a:rPr lang="ru-RU" sz="1400" b="1" i="1" dirty="0"/>
              <a:t>Хадеева Елена Николаевна</a:t>
            </a:r>
            <a:r>
              <a:rPr lang="ru-RU" sz="1400" i="1" dirty="0"/>
              <a:t> – </a:t>
            </a:r>
            <a:r>
              <a:rPr lang="ru-RU" sz="1400" dirty="0"/>
              <a:t>кандидат искусствоведения, доцент Института дополнительного профессионального образования (повышения квалификации) специалистов социокультурной сферы и искусства РТ, заведующая кафедрой Казанской государственной консерватории (академии) им. Н.Г. </a:t>
            </a:r>
            <a:r>
              <a:rPr lang="ru-RU" sz="1400" dirty="0" err="1"/>
              <a:t>Жиганова</a:t>
            </a:r>
            <a:r>
              <a:rPr lang="ru-RU" sz="1400" dirty="0"/>
              <a:t>.</a:t>
            </a:r>
          </a:p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r>
              <a:rPr lang="ru-RU" sz="1400" b="1" i="1" dirty="0"/>
              <a:t>Хасанова </a:t>
            </a:r>
            <a:r>
              <a:rPr lang="ru-RU" sz="1400" b="1" i="1" dirty="0" err="1"/>
              <a:t>Алсу</a:t>
            </a:r>
            <a:r>
              <a:rPr lang="ru-RU" sz="1400" b="1" i="1" dirty="0"/>
              <a:t> </a:t>
            </a:r>
            <a:r>
              <a:rPr lang="ru-RU" sz="1400" b="1" i="1" dirty="0" err="1"/>
              <a:t>Наильевна</a:t>
            </a:r>
            <a:r>
              <a:rPr lang="ru-RU" sz="1400" b="1" i="1" dirty="0"/>
              <a:t> </a:t>
            </a:r>
            <a:r>
              <a:rPr lang="ru-RU" sz="1400" b="1" dirty="0"/>
              <a:t>–</a:t>
            </a:r>
            <a:r>
              <a:rPr lang="ru-RU" sz="1400" dirty="0"/>
              <a:t> кандидат искусствоведения, заведующая отделением Казанского музыкального колледжа им. И.В. </a:t>
            </a:r>
            <a:r>
              <a:rPr lang="ru-RU" sz="1400" dirty="0" err="1"/>
              <a:t>Аухадеева</a:t>
            </a:r>
            <a:r>
              <a:rPr lang="ru-RU" sz="1400" dirty="0"/>
              <a:t>.</a:t>
            </a:r>
          </a:p>
          <a:p>
            <a:pPr>
              <a:defRPr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Хасанова </a:t>
            </a:r>
            <a:r>
              <a:rPr lang="ru-RU" sz="1400" b="1" i="1" dirty="0" err="1"/>
              <a:t>Гузел</a:t>
            </a:r>
            <a:r>
              <a:rPr lang="ru-RU" sz="1400" b="1" i="1" dirty="0"/>
              <a:t> </a:t>
            </a:r>
            <a:r>
              <a:rPr lang="ru-RU" sz="1400" b="1" i="1" dirty="0" err="1"/>
              <a:t>Мунировна</a:t>
            </a:r>
            <a:r>
              <a:rPr lang="ru-RU" sz="1400" i="1" dirty="0"/>
              <a:t> – </a:t>
            </a:r>
            <a:r>
              <a:rPr lang="ru-RU" sz="1400" dirty="0"/>
              <a:t>заслуженный работник культуры РТ, преподаватель Детской музыкальной школы №4 города Казани.</a:t>
            </a:r>
          </a:p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r>
              <a:rPr lang="ru-RU" sz="1400" b="1" i="1" dirty="0"/>
              <a:t>Шигаева Евгения Юрьевна</a:t>
            </a:r>
            <a:r>
              <a:rPr lang="ru-RU" sz="1400" i="1" dirty="0"/>
              <a:t> – </a:t>
            </a:r>
            <a:r>
              <a:rPr lang="ru-RU" sz="1400" dirty="0"/>
              <a:t>преподаватель Детской музыкальной школы №11 </a:t>
            </a:r>
            <a:r>
              <a:rPr lang="ru-RU" sz="1400" dirty="0" err="1"/>
              <a:t>ггорода</a:t>
            </a:r>
            <a:r>
              <a:rPr lang="ru-RU" sz="1400" dirty="0"/>
              <a:t> Казани и средней специальной музыкальной школы при Казанской консерватории, аспирантка Казанской государственной консерватории (академии) им. Н.Г. </a:t>
            </a:r>
            <a:r>
              <a:rPr lang="ru-RU" sz="1400" dirty="0" err="1"/>
              <a:t>Жиганова</a:t>
            </a:r>
            <a:r>
              <a:rPr lang="ru-RU" sz="1400" dirty="0"/>
              <a:t>.</a:t>
            </a:r>
          </a:p>
          <a:p>
            <a:pPr eaLnBrk="0" hangingPunct="0">
              <a:defRPr/>
            </a:pPr>
            <a:endParaRPr lang="ru-RU" sz="1600" dirty="0">
              <a:latin typeface="Arial" pitchFamily="34" charset="0"/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928688" y="6072188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  <a:hlinkClick r:id="rId2" action="ppaction://hlinksldjump"/>
              </a:rPr>
              <a:t>К оглавлению</a:t>
            </a:r>
            <a:endParaRPr lang="ru-RU" b="1">
              <a:latin typeface="Century Gothic" pitchFamily="34" charset="0"/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7429500" y="6072188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  <a:hlinkClick r:id="rId3" action="ppaction://hlinksldjump"/>
              </a:rPr>
              <a:t>назад</a:t>
            </a:r>
            <a:endParaRPr lang="ru-RU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00100" y="1481328"/>
            <a:ext cx="7929618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hlinkClick r:id="rId2" action="ppaction://hlinksldjump"/>
              </a:rPr>
              <a:t>Интервью с Р. К. Абдуллиным, ректором Казанской консерватории  </a:t>
            </a:r>
            <a:endParaRPr lang="ru-RU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hlinkClick r:id="rId3" action="ppaction://hlinksldjump"/>
              </a:rPr>
              <a:t>Теория, история, социология культуры и духовной жизни</a:t>
            </a:r>
            <a:endParaRPr lang="ru-RU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hlinkClick r:id="rId4" action="ppaction://hlinksldjump"/>
              </a:rPr>
              <a:t>Образование через всю жизнь: методология, теория, практика</a:t>
            </a:r>
            <a:endParaRPr lang="ru-RU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hlinkClick r:id="rId5" action="ppaction://hlinksldjump"/>
              </a:rPr>
              <a:t>Стратегия модернизации и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hlinkClick r:id="rId5" action="ppaction://hlinksldjump"/>
              </a:rPr>
              <a:t>опережения:состояние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hlinkClick r:id="rId5" action="ppaction://hlinksldjump"/>
              </a:rPr>
              <a:t>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hlinkClick r:id="rId5" action="ppaction://hlinksldjump"/>
              </a:rPr>
              <a:t>и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hlinkClick r:id="rId5" action="ppaction://hlinksldjump"/>
              </a:rPr>
              <a:t> перспективы</a:t>
            </a:r>
            <a:endParaRPr lang="ru-RU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hlinkClick r:id="rId6" action="ppaction://hlinksldjump"/>
              </a:rPr>
              <a:t>Лики культуры</a:t>
            </a:r>
            <a:endParaRPr lang="ru-RU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hlinkClick r:id="rId7" action="ppaction://hlinksldjump"/>
              </a:rPr>
              <a:t>Профессиональное кредо </a:t>
            </a:r>
            <a:endParaRPr lang="ru-RU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hlinkClick r:id="rId8" action="ppaction://hlinksldjump"/>
              </a:rPr>
              <a:t>Обзоры</a:t>
            </a:r>
            <a:r>
              <a:rPr lang="en-US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hlinkClick r:id="rId8" action="ppaction://hlinksldjump"/>
              </a:rPr>
              <a:t> 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hlinkClick r:id="rId8" action="ppaction://hlinksldjump"/>
              </a:rPr>
              <a:t>и рецензии</a:t>
            </a:r>
            <a:endParaRPr lang="ru-RU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hlinkClick r:id="rId9" action="ppaction://hlinksldjump"/>
              </a:rPr>
              <a:t>Юбилеи</a:t>
            </a:r>
            <a:endParaRPr lang="ru-RU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hlinkClick r:id="rId10" action="ppaction://hlinksldjump"/>
              </a:rPr>
              <a:t>Памятная дата</a:t>
            </a:r>
            <a:endParaRPr lang="ru-RU" sz="18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  <a:hlinkClick r:id="rId11" action="ppaction://hlinksldjump"/>
              </a:rPr>
              <a:t>Наши авторы</a:t>
            </a:r>
            <a:endParaRPr lang="ru-RU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Читайте в номере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50" y="785813"/>
          <a:ext cx="7358092" cy="4480560"/>
        </p:xfrm>
        <a:graphic>
          <a:graphicData uri="http://schemas.openxmlformats.org/drawingml/2006/table">
            <a:tbl>
              <a:tblPr/>
              <a:tblGrid>
                <a:gridCol w="4572010"/>
                <a:gridCol w="2786082"/>
              </a:tblGrid>
              <a:tr h="2633663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«… такая система музыкального образования, которая сложилась в нашей стране – явление уникальное. Такой нет нигде в мире. Это наше культурное достояние, которое нужно беречь, сохранять и поддерживать. Вообще система образования и воспитания – вещь очень тонкая, хрупкая, в ней многое определяется традициями, она не выносит грубого вмешательства, которое может нарушить эти традиции… Сейчас предпринимается попытка сохранить высокий уровень обучения в школах искусства, введены Федеральные государственные требования по </a:t>
                      </a:r>
                      <a:r>
                        <a:rPr kumimoji="0" lang="ru-RU" sz="14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предпрофессиональной</a:t>
                      </a: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подготовке... Однако к </a:t>
                      </a:r>
                      <a:r>
                        <a:rPr kumimoji="0" lang="ru-RU" sz="14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предпрофессиональной</a:t>
                      </a: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подготовке детей тоже надо относиться очень осторожно, поскольку определить талант ребенка в раннем возрасте и заранее определить его дальнейшую судьбу не всегда возможно. Кроме того, необходимо помнить о сохранении массовости и доступности музыкального обучения, что является почвой для развития высокопрофессионального искусства, рождения новых звезд и воспитания публики».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14" marR="6511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114" marR="6511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60363">
              <a:tabLst>
                <a:tab pos="4114800" algn="l"/>
              </a:tabLst>
            </a:pPr>
            <a:endParaRPr lang="ru-RU"/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3000375" y="5357813"/>
            <a:ext cx="35718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000" b="1" i="1" dirty="0"/>
              <a:t>Из интервью с Рубином </a:t>
            </a:r>
            <a:r>
              <a:rPr lang="ru-RU" sz="1000" b="1" i="1" dirty="0" err="1"/>
              <a:t>Кабировичем</a:t>
            </a:r>
            <a:r>
              <a:rPr lang="ru-RU" sz="1000" b="1" i="1" dirty="0"/>
              <a:t> Абдуллиным, </a:t>
            </a:r>
            <a:endParaRPr lang="ru-RU" sz="1000" dirty="0"/>
          </a:p>
          <a:p>
            <a:pPr algn="just">
              <a:defRPr/>
            </a:pPr>
            <a:r>
              <a:rPr lang="ru-RU" sz="1000" dirty="0"/>
              <a:t>народным артистом РФ, профессором, ректором Казанской государственной консерватории (академии) им. Н.Г. </a:t>
            </a:r>
            <a:r>
              <a:rPr lang="ru-RU" sz="1000" dirty="0" err="1"/>
              <a:t>Жиганова</a:t>
            </a:r>
            <a:r>
              <a:rPr lang="ru-RU" sz="1000" b="1" dirty="0"/>
              <a:t> </a:t>
            </a:r>
            <a:endParaRPr lang="ru-RU" sz="1000" dirty="0"/>
          </a:p>
          <a:p>
            <a:pPr indent="360363" algn="r" eaLnBrk="0" hangingPunct="0">
              <a:defRPr/>
            </a:pPr>
            <a:endParaRPr lang="ru-RU" sz="1000" dirty="0">
              <a:latin typeface="Arial" pitchFamily="34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928688" y="6072188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  <a:hlinkClick r:id="rId2" action="ppaction://hlinksldjump"/>
              </a:rPr>
              <a:t>К оглавлению</a:t>
            </a:r>
            <a:endParaRPr lang="ru-RU" b="1">
              <a:latin typeface="Century Gothic" pitchFamily="34" charset="0"/>
            </a:endParaRPr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000125"/>
            <a:ext cx="21590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000125" y="6286500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entury Gothic" pitchFamily="34" charset="0"/>
                <a:hlinkClick r:id="rId2" action="ppaction://hlinksldjump"/>
              </a:rPr>
              <a:t>К оглавлению</a:t>
            </a:r>
            <a:endParaRPr lang="ru-RU" b="1">
              <a:latin typeface="Century Gothic" pitchFamily="34" charset="0"/>
            </a:endParaRPr>
          </a:p>
        </p:txBody>
      </p:sp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1214438" y="1285875"/>
            <a:ext cx="7358062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/>
          </a:p>
          <a:p>
            <a:r>
              <a:rPr lang="ru-RU" sz="1400" b="1" i="1"/>
              <a:t>Серёгина Н. М.</a:t>
            </a:r>
            <a:r>
              <a:rPr lang="ru-RU" sz="1400"/>
              <a:t> «Всеобщая сообщаемость» как критерий музыкально-исполнительского искусства в эстетике И. Канта [– С.</a:t>
            </a:r>
            <a:r>
              <a:rPr lang="en-US" sz="1400"/>
              <a:t> 7</a:t>
            </a:r>
            <a:r>
              <a:rPr lang="ru-RU" sz="1400"/>
              <a:t>–</a:t>
            </a:r>
            <a:r>
              <a:rPr lang="en-US" sz="1400"/>
              <a:t>9</a:t>
            </a:r>
            <a:r>
              <a:rPr lang="ru-RU" sz="1400"/>
              <a:t>]</a:t>
            </a:r>
          </a:p>
          <a:p>
            <a:endParaRPr lang="ru-RU" sz="1400"/>
          </a:p>
          <a:p>
            <a:endParaRPr lang="ru-RU" sz="1400"/>
          </a:p>
          <a:p>
            <a:endParaRPr lang="ru-RU" sz="1400"/>
          </a:p>
          <a:p>
            <a:endParaRPr lang="ru-RU" sz="1400"/>
          </a:p>
          <a:p>
            <a:endParaRPr lang="ru-RU" sz="1400"/>
          </a:p>
          <a:p>
            <a:r>
              <a:rPr lang="ru-RU" sz="1400" b="1" i="1"/>
              <a:t>Файзулаева М.П.</a:t>
            </a:r>
            <a:r>
              <a:rPr lang="ru-RU" sz="1400"/>
              <a:t> Татарский театр </a:t>
            </a:r>
          </a:p>
          <a:p>
            <a:r>
              <a:rPr lang="ru-RU" sz="1400"/>
              <a:t>оперы и балета им. Мусы Джалиля</a:t>
            </a:r>
          </a:p>
          <a:p>
            <a:r>
              <a:rPr lang="ru-RU" sz="1400"/>
              <a:t>– центр высокого академического</a:t>
            </a:r>
          </a:p>
          <a:p>
            <a:r>
              <a:rPr lang="ru-RU" sz="1400"/>
              <a:t>искусства [– С. </a:t>
            </a:r>
            <a:r>
              <a:rPr lang="en-US" sz="1400"/>
              <a:t>9</a:t>
            </a:r>
            <a:r>
              <a:rPr lang="ru-RU" sz="1400"/>
              <a:t>–</a:t>
            </a:r>
            <a:r>
              <a:rPr lang="en-US" sz="1400"/>
              <a:t>20</a:t>
            </a:r>
            <a:r>
              <a:rPr lang="ru-RU" sz="1400"/>
              <a:t>]</a:t>
            </a:r>
          </a:p>
          <a:p>
            <a:endParaRPr lang="ru-RU" sz="1400"/>
          </a:p>
          <a:p>
            <a:endParaRPr lang="ru-RU" sz="1400"/>
          </a:p>
          <a:p>
            <a:endParaRPr lang="ru-RU" sz="1400"/>
          </a:p>
          <a:p>
            <a:endParaRPr lang="ru-RU" sz="1400"/>
          </a:p>
          <a:p>
            <a:endParaRPr lang="ru-RU" sz="1400"/>
          </a:p>
          <a:p>
            <a:endParaRPr lang="ru-RU" sz="1400"/>
          </a:p>
          <a:p>
            <a:endParaRPr lang="ru-RU" sz="1400"/>
          </a:p>
          <a:p>
            <a:r>
              <a:rPr lang="ru-RU" sz="1400" b="1" i="1"/>
              <a:t>Сарварова Л.И.</a:t>
            </a:r>
            <a:r>
              <a:rPr lang="ru-RU" sz="1400"/>
              <a:t> Татарские народно-песенные традиции в практике городских фольклорных ансамблей [– С. </a:t>
            </a:r>
            <a:r>
              <a:rPr lang="en-US" sz="1400"/>
              <a:t>20</a:t>
            </a:r>
            <a:r>
              <a:rPr lang="ru-RU" sz="1400"/>
              <a:t>–</a:t>
            </a:r>
            <a:r>
              <a:rPr lang="en-US" sz="1400"/>
              <a:t>22</a:t>
            </a:r>
            <a:r>
              <a:rPr lang="ru-RU" sz="1400"/>
              <a:t>]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63" y="142875"/>
            <a:ext cx="4572000" cy="1046163"/>
          </a:xfrm>
          <a:prstGeom prst="rect">
            <a:avLst/>
          </a:prstGeom>
          <a:effectLst>
            <a:outerShdw blurRad="63500" dist="12700" algn="l" rotWithShape="0">
              <a:prstClr val="black">
                <a:alpha val="35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рубрике </a:t>
            </a:r>
            <a:r>
              <a:rPr lang="ru-RU" sz="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ТЕОРИЯ, ИСТОРИЯ, СОЦИОЛОГИЯ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КУЛЬТУРЫ И ДУХОВНОЙ ЖИЗНИ</a:t>
            </a:r>
            <a:endParaRPr lang="ru-RU" dirty="0"/>
          </a:p>
        </p:txBody>
      </p:sp>
      <p:pic>
        <p:nvPicPr>
          <p:cNvPr id="9221" name="Picture 2" descr="E:\Alexey 2013\Журнал\prezent\02.ТЕОРИЯ КУЛЬТУРЫ\turand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214563"/>
            <a:ext cx="41481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1000125" y="6286500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entury Gothic" pitchFamily="34" charset="0"/>
                <a:hlinkClick r:id="rId2" action="ppaction://hlinksldjump"/>
              </a:rPr>
              <a:t>К оглавлению</a:t>
            </a:r>
            <a:endParaRPr lang="ru-RU" b="1">
              <a:latin typeface="Century Gothic" pitchFamily="34" charset="0"/>
            </a:endParaRPr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1143000" y="2071688"/>
            <a:ext cx="75009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/>
              <a:t>Зеленкова Е.В. </a:t>
            </a:r>
            <a:r>
              <a:rPr lang="ru-RU" sz="1400"/>
              <a:t>Становление профессионально-педагогической компетентности музыканта [– С. </a:t>
            </a:r>
            <a:r>
              <a:rPr lang="en-US" sz="1400"/>
              <a:t>23</a:t>
            </a:r>
            <a:r>
              <a:rPr lang="ru-RU" sz="1400"/>
              <a:t>–</a:t>
            </a:r>
            <a:r>
              <a:rPr lang="en-US" sz="1400"/>
              <a:t>28</a:t>
            </a:r>
            <a:r>
              <a:rPr lang="ru-RU" sz="1400"/>
              <a:t>]</a:t>
            </a:r>
          </a:p>
          <a:p>
            <a:endParaRPr lang="ru-RU" sz="1400"/>
          </a:p>
          <a:p>
            <a:r>
              <a:rPr lang="ru-RU" sz="1400" b="1" i="1"/>
              <a:t>Блинова Ю.Л. </a:t>
            </a:r>
            <a:r>
              <a:rPr lang="ru-RU" sz="1400"/>
              <a:t>Актуальные направления реализации музыкальной психологии в современном образовании [– С. </a:t>
            </a:r>
            <a:r>
              <a:rPr lang="en-US" sz="1400"/>
              <a:t>28</a:t>
            </a:r>
            <a:r>
              <a:rPr lang="ru-RU" sz="1400"/>
              <a:t>–</a:t>
            </a:r>
            <a:r>
              <a:rPr lang="en-US" sz="1400"/>
              <a:t>31</a:t>
            </a:r>
            <a:r>
              <a:rPr lang="ru-RU" sz="1400"/>
              <a:t>]</a:t>
            </a:r>
          </a:p>
          <a:p>
            <a:endParaRPr lang="ru-RU" sz="1400"/>
          </a:p>
          <a:p>
            <a:r>
              <a:rPr lang="ru-RU" sz="1400" b="1" i="1"/>
              <a:t>Хадеева Е.Н. </a:t>
            </a:r>
            <a:r>
              <a:rPr lang="ru-RU" sz="1400"/>
              <a:t>О</a:t>
            </a:r>
            <a:r>
              <a:rPr lang="ru-RU" sz="1400" b="1" i="1"/>
              <a:t> </a:t>
            </a:r>
            <a:r>
              <a:rPr lang="ru-RU" sz="1400"/>
              <a:t>медиаобразовании в детской музыкальной школе [– С. </a:t>
            </a:r>
            <a:r>
              <a:rPr lang="en-US" sz="1400"/>
              <a:t>31</a:t>
            </a:r>
            <a:r>
              <a:rPr lang="ru-RU" sz="1400"/>
              <a:t>–</a:t>
            </a:r>
            <a:r>
              <a:rPr lang="en-US" sz="1400"/>
              <a:t>33</a:t>
            </a:r>
            <a:r>
              <a:rPr lang="ru-RU" sz="1400"/>
              <a:t>]</a:t>
            </a:r>
          </a:p>
          <a:p>
            <a:endParaRPr lang="ru-RU" sz="1400"/>
          </a:p>
          <a:p>
            <a:r>
              <a:rPr lang="ru-RU" sz="1400" b="1" i="1"/>
              <a:t>Иванова Т.Ю. </a:t>
            </a:r>
            <a:r>
              <a:rPr lang="ru-RU" sz="1400"/>
              <a:t>Кто в ответе за духовность? [– С. </a:t>
            </a:r>
            <a:r>
              <a:rPr lang="en-US" sz="1400"/>
              <a:t>34</a:t>
            </a:r>
            <a:r>
              <a:rPr lang="ru-RU" sz="1400"/>
              <a:t>–</a:t>
            </a:r>
            <a:r>
              <a:rPr lang="en-US" sz="1400"/>
              <a:t>37</a:t>
            </a:r>
            <a:r>
              <a:rPr lang="ru-RU" sz="1400"/>
              <a:t>]</a:t>
            </a:r>
          </a:p>
          <a:p>
            <a:endParaRPr lang="ru-RU" sz="1400"/>
          </a:p>
          <a:p>
            <a:r>
              <a:rPr lang="ru-RU" sz="1400" b="1" i="1"/>
              <a:t>Филиппова Е.В. </a:t>
            </a:r>
            <a:r>
              <a:rPr lang="ru-RU" sz="1400"/>
              <a:t>Планирование творчества ученика на уроках фортепиано [– С. </a:t>
            </a:r>
            <a:r>
              <a:rPr lang="en-US" sz="1400"/>
              <a:t>37</a:t>
            </a:r>
            <a:r>
              <a:rPr lang="ru-RU" sz="1400"/>
              <a:t>–</a:t>
            </a:r>
            <a:r>
              <a:rPr lang="en-US" sz="1400"/>
              <a:t>39</a:t>
            </a:r>
            <a:r>
              <a:rPr lang="ru-RU" sz="1400"/>
              <a:t>]</a:t>
            </a:r>
          </a:p>
          <a:p>
            <a:endParaRPr lang="ru-RU" sz="1400"/>
          </a:p>
          <a:p>
            <a:r>
              <a:rPr lang="ru-RU" sz="1400" b="1" i="1"/>
              <a:t>Шигаева Е.Ю. </a:t>
            </a:r>
            <a:r>
              <a:rPr lang="ru-RU" sz="1400"/>
              <a:t>Урок слушания музыки: с любовью к искусству [– С. </a:t>
            </a:r>
            <a:r>
              <a:rPr lang="en-US" sz="1400"/>
              <a:t>39</a:t>
            </a:r>
            <a:r>
              <a:rPr lang="ru-RU" sz="1400"/>
              <a:t>–</a:t>
            </a:r>
            <a:r>
              <a:rPr lang="en-US" sz="1400"/>
              <a:t>41</a:t>
            </a:r>
            <a:r>
              <a:rPr lang="ru-RU" sz="1400"/>
              <a:t>]</a:t>
            </a:r>
          </a:p>
          <a:p>
            <a:endParaRPr lang="ru-RU" sz="1400"/>
          </a:p>
          <a:p>
            <a:r>
              <a:rPr lang="ru-RU" sz="1400" b="1" i="1"/>
              <a:t>Кабучева З.А. </a:t>
            </a:r>
            <a:r>
              <a:rPr lang="ru-RU" sz="1400"/>
              <a:t>Воспитание художественно-эстетического вкуса на уроках хора и сольфеджио [– С. </a:t>
            </a:r>
            <a:r>
              <a:rPr lang="en-US" sz="1400"/>
              <a:t>41</a:t>
            </a:r>
            <a:r>
              <a:rPr lang="ru-RU" sz="1400"/>
              <a:t>–</a:t>
            </a:r>
            <a:r>
              <a:rPr lang="en-US" sz="1400"/>
              <a:t>43</a:t>
            </a:r>
            <a:r>
              <a:rPr lang="ru-RU" sz="1400"/>
              <a:t>]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4438" y="142875"/>
            <a:ext cx="4572000" cy="1046163"/>
          </a:xfrm>
          <a:prstGeom prst="rect">
            <a:avLst/>
          </a:prstGeom>
          <a:effectLst>
            <a:outerShdw blurRad="50800" dist="12700" algn="l" rotWithShape="0">
              <a:prstClr val="black">
                <a:alpha val="28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рубрике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ЧЕРЕЗ ВСЮ ЖИЗНЬ: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МЕТОДОЛОГИЯ, ТЕОРИЯ, ПРАКТИКА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71438"/>
            <a:ext cx="7215187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рубрике</a:t>
            </a:r>
            <a:r>
              <a:rPr lang="ru-RU" sz="7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СТРАТЕГИЯ МОДЕРНИЗАЦИИ И ОПЕРЕЖЕНИЯ: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СОСТОЯНИЕ И ПЕРСПЕКТИВЫ</a:t>
            </a:r>
            <a:r>
              <a:rPr lang="ru-RU" sz="2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071563" y="2643188"/>
            <a:ext cx="79295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/>
              <a:t> </a:t>
            </a:r>
          </a:p>
          <a:p>
            <a:endParaRPr lang="ru-RU" sz="1400" b="1" i="1">
              <a:latin typeface="Arial Narrow" pitchFamily="34" charset="0"/>
            </a:endParaRPr>
          </a:p>
          <a:p>
            <a:endParaRPr lang="ru-RU" sz="1400" b="1" i="1">
              <a:latin typeface="Arial Narrow" pitchFamily="34" charset="0"/>
            </a:endParaRPr>
          </a:p>
          <a:p>
            <a:endParaRPr lang="ru-RU" sz="1400" b="1" i="1">
              <a:latin typeface="Arial Narrow" pitchFamily="34" charset="0"/>
            </a:endParaRPr>
          </a:p>
          <a:p>
            <a:r>
              <a:rPr lang="ru-RU" sz="1400" b="1" i="1"/>
              <a:t>Гоптарев В.Н. </a:t>
            </a:r>
            <a:r>
              <a:rPr lang="ru-RU" sz="1400"/>
              <a:t>Инновационное развитие системы повышения квалификации педагогов детских школ искусств [– С. </a:t>
            </a:r>
            <a:r>
              <a:rPr lang="en-US" sz="1400"/>
              <a:t>44</a:t>
            </a:r>
            <a:r>
              <a:rPr lang="ru-RU" sz="1400"/>
              <a:t>–</a:t>
            </a:r>
            <a:r>
              <a:rPr lang="en-US" sz="1400"/>
              <a:t>48</a:t>
            </a:r>
            <a:r>
              <a:rPr lang="ru-RU" sz="1400"/>
              <a:t>]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928688" y="6072188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  <a:hlinkClick r:id="rId2" action="ppaction://hlinksldjump"/>
              </a:rPr>
              <a:t>К оглавлению</a:t>
            </a:r>
            <a:endParaRPr lang="ru-RU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800975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рубрике</a:t>
            </a:r>
            <a:r>
              <a:rPr lang="ru-RU" sz="7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ЛИКИ КУЛЬТУРЫ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1214438" y="1643063"/>
            <a:ext cx="7715250" cy="42465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b="1" i="1" dirty="0"/>
              <a:t>Хасанова А.Н.</a:t>
            </a:r>
            <a:r>
              <a:rPr lang="ru-RU" sz="1400" dirty="0"/>
              <a:t> Музыкально-теоретическая </a:t>
            </a:r>
          </a:p>
          <a:p>
            <a:pPr>
              <a:defRPr/>
            </a:pPr>
            <a:r>
              <a:rPr lang="ru-RU" sz="1400" dirty="0"/>
              <a:t>олимпиада сегодня: развлекательное шоу </a:t>
            </a:r>
          </a:p>
          <a:p>
            <a:pPr>
              <a:defRPr/>
            </a:pPr>
            <a:r>
              <a:rPr lang="ru-RU" sz="1400" dirty="0"/>
              <a:t>или конкурс исполнителей (Из опыта </a:t>
            </a:r>
          </a:p>
          <a:p>
            <a:pPr>
              <a:defRPr/>
            </a:pPr>
            <a:r>
              <a:rPr lang="ru-RU" sz="1400" dirty="0"/>
              <a:t>работы отделения теории музыки Казанского </a:t>
            </a:r>
          </a:p>
          <a:p>
            <a:pPr>
              <a:defRPr/>
            </a:pPr>
            <a:r>
              <a:rPr lang="ru-RU" sz="1400" dirty="0"/>
              <a:t>музыкального колледжа им. И.В. </a:t>
            </a:r>
            <a:r>
              <a:rPr lang="ru-RU" sz="1400" dirty="0" err="1"/>
              <a:t>Аухадеева</a:t>
            </a:r>
            <a:r>
              <a:rPr lang="ru-RU" sz="1400" dirty="0"/>
              <a:t>) </a:t>
            </a:r>
          </a:p>
          <a:p>
            <a:pPr>
              <a:defRPr/>
            </a:pPr>
            <a:r>
              <a:rPr lang="ru-RU" sz="1400" dirty="0"/>
              <a:t>[– С. </a:t>
            </a:r>
            <a:r>
              <a:rPr lang="en-US" sz="1400" dirty="0"/>
              <a:t>49</a:t>
            </a:r>
            <a:r>
              <a:rPr lang="ru-RU" sz="1400" dirty="0"/>
              <a:t>–</a:t>
            </a:r>
            <a:r>
              <a:rPr lang="en-US" sz="1400" dirty="0"/>
              <a:t>54</a:t>
            </a:r>
            <a:r>
              <a:rPr lang="ru-RU" sz="1400" dirty="0"/>
              <a:t>]</a:t>
            </a:r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r>
              <a:rPr lang="ru-RU" sz="1400" b="1" i="1" dirty="0"/>
              <a:t>Логинова Е.В.</a:t>
            </a:r>
            <a:r>
              <a:rPr lang="ru-RU" sz="1400" dirty="0"/>
              <a:t> Храм, где живет искусство (О Детской школе искусств № 4 города Волгограда) [– С. </a:t>
            </a:r>
            <a:r>
              <a:rPr lang="en-US" sz="1400" dirty="0"/>
              <a:t>54</a:t>
            </a:r>
            <a:r>
              <a:rPr lang="ru-RU" sz="1400" dirty="0"/>
              <a:t>–</a:t>
            </a:r>
            <a:r>
              <a:rPr lang="en-US" sz="1400" dirty="0"/>
              <a:t>57</a:t>
            </a:r>
            <a:r>
              <a:rPr lang="ru-RU" sz="1400" dirty="0"/>
              <a:t>]</a:t>
            </a:r>
          </a:p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r>
              <a:rPr lang="ru-RU" sz="1400" b="1" i="1" dirty="0"/>
              <a:t>Егорова Л.</a:t>
            </a:r>
            <a:r>
              <a:rPr lang="ru-RU" sz="1400" dirty="0"/>
              <a:t> Развитие музыкального </a:t>
            </a:r>
          </a:p>
          <a:p>
            <a:pPr>
              <a:defRPr/>
            </a:pPr>
            <a:r>
              <a:rPr lang="ru-RU" sz="1400" dirty="0"/>
              <a:t>образования в Израиле: о проектах </a:t>
            </a:r>
          </a:p>
          <a:p>
            <a:pPr>
              <a:defRPr/>
            </a:pPr>
            <a:r>
              <a:rPr lang="ru-RU" sz="1400" dirty="0"/>
              <a:t>школьных оркестров [– С. </a:t>
            </a:r>
            <a:r>
              <a:rPr lang="en-US" sz="1400" dirty="0"/>
              <a:t>57</a:t>
            </a:r>
            <a:r>
              <a:rPr lang="ru-RU" sz="1400" dirty="0"/>
              <a:t>–</a:t>
            </a:r>
            <a:r>
              <a:rPr lang="en-US" sz="1400" dirty="0"/>
              <a:t>61</a:t>
            </a:r>
            <a:r>
              <a:rPr lang="ru-RU" sz="1400" dirty="0"/>
              <a:t>]</a:t>
            </a:r>
          </a:p>
          <a:p>
            <a:pPr marL="1614488" indent="-1614488" eaLnBrk="0" hangingPunct="0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928688" y="6416675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  <a:hlinkClick r:id="rId2" action="ppaction://hlinksldjump"/>
              </a:rPr>
              <a:t>К оглавлению</a:t>
            </a:r>
            <a:endParaRPr lang="ru-RU" b="1">
              <a:latin typeface="Century Gothic" pitchFamily="34" charset="0"/>
            </a:endParaRPr>
          </a:p>
        </p:txBody>
      </p:sp>
      <p:pic>
        <p:nvPicPr>
          <p:cNvPr id="12293" name="Picture 3" descr="E:\Alexey 2013\Журнал\prezent\05.ЛИКИ КУЛЬТУРЫ\к Егоров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4286250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E:\Alexey 2013\Журнал\prezent\05.ЛИКИ КУЛЬТУРЫ\к Хасаново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071563"/>
            <a:ext cx="328295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72953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рубрике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ПРОФЕССИОНАЛЬНОЕ КРЕДО </a:t>
            </a:r>
            <a:r>
              <a:rPr lang="ru-RU" sz="2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714750" y="2928938"/>
            <a:ext cx="55721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i="1"/>
              <a:t>Гузалия Аббясовна Тенешева –</a:t>
            </a:r>
            <a:endParaRPr lang="ru-RU" sz="1400"/>
          </a:p>
          <a:p>
            <a:r>
              <a:rPr lang="ru-RU" sz="1400"/>
              <a:t>менеджер по должности, </a:t>
            </a:r>
          </a:p>
          <a:p>
            <a:r>
              <a:rPr lang="ru-RU" sz="1400"/>
              <a:t>художник по состоянию души</a:t>
            </a:r>
            <a:r>
              <a:rPr lang="ru-RU" sz="1400" b="1" i="1"/>
              <a:t> </a:t>
            </a:r>
            <a:r>
              <a:rPr lang="ru-RU" sz="1400"/>
              <a:t>[– С. </a:t>
            </a:r>
            <a:r>
              <a:rPr lang="en-US" sz="1400"/>
              <a:t>62</a:t>
            </a:r>
            <a:r>
              <a:rPr lang="ru-RU" sz="1400"/>
              <a:t>–</a:t>
            </a:r>
            <a:r>
              <a:rPr lang="en-US" sz="1400"/>
              <a:t>65</a:t>
            </a:r>
            <a:r>
              <a:rPr lang="ru-RU" sz="1400"/>
              <a:t>]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928688" y="6072188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  <a:hlinkClick r:id="rId2" action="ppaction://hlinksldjump"/>
              </a:rPr>
              <a:t>К оглавлению</a:t>
            </a:r>
            <a:endParaRPr lang="ru-RU" b="1">
              <a:latin typeface="Century Gothic" pitchFamily="34" charset="0"/>
            </a:endParaRPr>
          </a:p>
        </p:txBody>
      </p:sp>
      <p:pic>
        <p:nvPicPr>
          <p:cNvPr id="13317" name="Picture 2" descr="E:\Alexey 2013\Журнал\prezent\06. ПРОФЕССИОНАЛЬНОЕ КРЕДО\Фото Тенешев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857375"/>
            <a:ext cx="239712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14313"/>
            <a:ext cx="7497763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рубрике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ОБЗОРЫ И РЕЦЕНЗИИ</a:t>
            </a:r>
            <a:r>
              <a:rPr lang="ru-RU" sz="2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214438" y="1928813"/>
            <a:ext cx="4214812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1400" b="1" i="1"/>
          </a:p>
          <a:p>
            <a:endParaRPr lang="en-US" sz="1400" b="1" i="1"/>
          </a:p>
          <a:p>
            <a:endParaRPr lang="en-US" sz="1400" b="1" i="1"/>
          </a:p>
          <a:p>
            <a:endParaRPr lang="en-US" sz="1400" b="1" i="1"/>
          </a:p>
          <a:p>
            <a:endParaRPr lang="en-US" sz="1400" b="1" i="1"/>
          </a:p>
          <a:p>
            <a:r>
              <a:rPr lang="ru-RU" sz="1400" b="1" i="1"/>
              <a:t>Хасанова Г.М. </a:t>
            </a:r>
            <a:r>
              <a:rPr lang="ru-RU" sz="1400"/>
              <a:t>О международных </a:t>
            </a:r>
            <a:endParaRPr lang="en-US" sz="1400"/>
          </a:p>
          <a:p>
            <a:r>
              <a:rPr lang="ru-RU" sz="1400"/>
              <a:t>фортепианных конкурсах в Париже [–</a:t>
            </a:r>
            <a:r>
              <a:rPr lang="en-US" sz="1400"/>
              <a:t> </a:t>
            </a:r>
            <a:r>
              <a:rPr lang="ru-RU" sz="1400"/>
              <a:t>С. </a:t>
            </a:r>
            <a:r>
              <a:rPr lang="en-US" sz="1400"/>
              <a:t>66</a:t>
            </a:r>
            <a:r>
              <a:rPr lang="ru-RU" sz="1400"/>
              <a:t>–</a:t>
            </a:r>
            <a:r>
              <a:rPr lang="en-US" sz="1400"/>
              <a:t>67</a:t>
            </a:r>
            <a:r>
              <a:rPr lang="ru-RU" sz="1400"/>
              <a:t>]</a:t>
            </a:r>
          </a:p>
          <a:p>
            <a:endParaRPr lang="ru-RU" sz="1400">
              <a:latin typeface="Arial Narrow" pitchFamily="34" charset="0"/>
            </a:endParaRPr>
          </a:p>
          <a:p>
            <a:endParaRPr lang="ru-RU" sz="1400">
              <a:latin typeface="Arial Narrow" pitchFamily="34" charset="0"/>
            </a:endParaRPr>
          </a:p>
          <a:p>
            <a:endParaRPr lang="ru-RU" sz="1400">
              <a:latin typeface="Arial Narrow" pitchFamily="34" charset="0"/>
            </a:endParaRPr>
          </a:p>
          <a:p>
            <a:endParaRPr lang="ru-RU" sz="1400">
              <a:latin typeface="Arial Narrow" pitchFamily="34" charset="0"/>
            </a:endParaRPr>
          </a:p>
          <a:p>
            <a:endParaRPr lang="ru-RU" sz="1400">
              <a:latin typeface="Arial Narrow" pitchFamily="34" charset="0"/>
            </a:endParaRPr>
          </a:p>
          <a:p>
            <a:endParaRPr lang="ru-RU" sz="1400">
              <a:latin typeface="Arial Narrow" pitchFamily="34" charset="0"/>
            </a:endParaRPr>
          </a:p>
          <a:p>
            <a:endParaRPr lang="ru-RU" sz="1400">
              <a:latin typeface="Arial Narrow" pitchFamily="34" charset="0"/>
            </a:endParaRPr>
          </a:p>
          <a:p>
            <a:endParaRPr lang="ru-RU" sz="1400">
              <a:latin typeface="Arial Narrow" pitchFamily="34" charset="0"/>
            </a:endParaRPr>
          </a:p>
          <a:p>
            <a:endParaRPr lang="ru-RU" sz="1400">
              <a:latin typeface="Arial Narrow" pitchFamily="34" charset="0"/>
            </a:endParaRPr>
          </a:p>
          <a:p>
            <a:endParaRPr lang="ru-RU" sz="1400">
              <a:latin typeface="Arial Narrow" pitchFamily="34" charset="0"/>
            </a:endParaRPr>
          </a:p>
          <a:p>
            <a:endParaRPr lang="ru-RU" sz="1400">
              <a:latin typeface="Arial Narrow" pitchFamily="34" charset="0"/>
            </a:endParaRPr>
          </a:p>
          <a:p>
            <a:endParaRPr lang="ru-RU" sz="1400">
              <a:latin typeface="Arial Narrow" pitchFamily="34" charset="0"/>
            </a:endParaRPr>
          </a:p>
          <a:p>
            <a:endParaRPr lang="ru-RU" sz="1400">
              <a:latin typeface="Arial Narrow" pitchFamily="34" charset="0"/>
            </a:endParaRPr>
          </a:p>
          <a:p>
            <a:endParaRPr lang="ru-RU" sz="1400">
              <a:latin typeface="Arial Narrow" pitchFamily="34" charset="0"/>
            </a:endParaRPr>
          </a:p>
          <a:p>
            <a:endParaRPr lang="ru-RU" sz="1400">
              <a:latin typeface="Arial Narrow" pitchFamily="34" charset="0"/>
            </a:endParaRPr>
          </a:p>
          <a:p>
            <a:endParaRPr lang="ru-RU" sz="1400">
              <a:latin typeface="Arial Narrow" pitchFamily="34" charset="0"/>
            </a:endParaRPr>
          </a:p>
          <a:p>
            <a:r>
              <a:rPr lang="ru-RU" sz="1400" b="1" i="1">
                <a:latin typeface="Arial Narrow" pitchFamily="34" charset="0"/>
              </a:rPr>
              <a:t> </a:t>
            </a:r>
            <a:endParaRPr lang="ru-RU" sz="1400">
              <a:latin typeface="Arial Narrow" pitchFamily="34" charset="0"/>
            </a:endParaRPr>
          </a:p>
          <a:p>
            <a:endParaRPr lang="ru-RU" sz="1400" b="1" i="1">
              <a:latin typeface="Arial Narrow" pitchFamily="34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928688" y="6072188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  <a:hlinkClick r:id="rId2" action="ppaction://hlinksldjump"/>
              </a:rPr>
              <a:t>К оглавлению</a:t>
            </a:r>
            <a:endParaRPr lang="ru-RU" b="1">
              <a:latin typeface="Century Gothic" pitchFamily="34" charset="0"/>
            </a:endParaRPr>
          </a:p>
        </p:txBody>
      </p:sp>
      <p:pic>
        <p:nvPicPr>
          <p:cNvPr id="14341" name="Picture 3" descr="E:\Alexey 2013\Журнал\prezent\07. ОБЗОРЫ и РЕЦЕНЗИИ\Фот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857375"/>
            <a:ext cx="2519362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4">
      <a:dk1>
        <a:srgbClr val="4F271C"/>
      </a:dk1>
      <a:lt1>
        <a:sysClr val="window" lastClr="FFFFFF"/>
      </a:lt1>
      <a:dk2>
        <a:srgbClr val="4F271C"/>
      </a:dk2>
      <a:lt2>
        <a:srgbClr val="E7DEC9"/>
      </a:lt2>
      <a:accent1>
        <a:srgbClr val="446E27"/>
      </a:accent1>
      <a:accent2>
        <a:srgbClr val="66A53B"/>
      </a:accent2>
      <a:accent3>
        <a:srgbClr val="C32D2E"/>
      </a:accent3>
      <a:accent4>
        <a:srgbClr val="84AA33"/>
      </a:accent4>
      <a:accent5>
        <a:srgbClr val="922122"/>
      </a:accent5>
      <a:accent6>
        <a:srgbClr val="FF0000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1115</TotalTime>
  <Words>558</Words>
  <Application>Microsoft Office PowerPoint</Application>
  <PresentationFormat>Экран (4:3)</PresentationFormat>
  <Paragraphs>186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Читайте в номере</vt:lpstr>
      <vt:lpstr>Слайд 3</vt:lpstr>
      <vt:lpstr>Слайд 4</vt:lpstr>
      <vt:lpstr>Слайд 5</vt:lpstr>
      <vt:lpstr>   В рубрике   СТРАТЕГИЯ МОДЕРНИЗАЦИИ И ОПЕРЕЖЕНИЯ: СОСТОЯНИЕ И ПЕРСПЕКТИВЫ </vt:lpstr>
      <vt:lpstr>В рубрике   ЛИКИ КУЛЬТУРЫ </vt:lpstr>
      <vt:lpstr>В рубрике    ПРОФЕССИОНАЛЬНОЕ КРЕДО  </vt:lpstr>
      <vt:lpstr>В рубрике   ОБЗОРЫ И РЕЦЕНЗИИ </vt:lpstr>
      <vt:lpstr>В рубрике    ЮБИЛЕИ </vt:lpstr>
      <vt:lpstr>В рубрике    ПАМЯТНАЯ ДАТА</vt:lpstr>
      <vt:lpstr>Слайд 12</vt:lpstr>
      <vt:lpstr>Слайд 13</vt:lpstr>
      <vt:lpstr>Слайд 14</vt:lpstr>
    </vt:vector>
  </TitlesOfParts>
  <Company>ИДПО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Альберт</dc:creator>
  <cp:lastModifiedBy>Катерина</cp:lastModifiedBy>
  <cp:revision>130</cp:revision>
  <dcterms:created xsi:type="dcterms:W3CDTF">2012-06-15T04:56:55Z</dcterms:created>
  <dcterms:modified xsi:type="dcterms:W3CDTF">2013-09-06T11:13:20Z</dcterms:modified>
</cp:coreProperties>
</file>